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366" r:id="rId3"/>
    <p:sldId id="371" r:id="rId4"/>
    <p:sldId id="372" r:id="rId5"/>
    <p:sldId id="368" r:id="rId6"/>
    <p:sldId id="374" r:id="rId7"/>
    <p:sldId id="375" r:id="rId8"/>
    <p:sldId id="376" r:id="rId9"/>
    <p:sldId id="377" r:id="rId10"/>
    <p:sldId id="37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3"/>
    <p:restoredTop sz="97727"/>
  </p:normalViewPr>
  <p:slideViewPr>
    <p:cSldViewPr snapToGrid="0" snapToObjects="1">
      <p:cViewPr varScale="1">
        <p:scale>
          <a:sx n="140" d="100"/>
          <a:sy n="140" d="100"/>
        </p:scale>
        <p:origin x="216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E3485-2D78-EC4B-A99F-B5AC7D1CBFBD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00214-F1CB-CA47-B95C-EA123E5BF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(a) Shifts in color scales (circles) are not visually commensurate with change in value. Reprinted from Nature Methods2, 5. (b) A gradation from 10–90% black produces even transitions.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BCCEB-C9D5-1046-9130-B1F42D2622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62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36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5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8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1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73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5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4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83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67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20B55-87D4-B141-B785-E9577DC81A19}" type="datetimeFigureOut">
              <a:rPr lang="en-US" smtClean="0"/>
              <a:t>1/26/18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927E2-C763-5648-A9D6-F61277A9E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1709273"/>
            <a:ext cx="12192000" cy="3234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579119"/>
            <a:ext cx="10223241" cy="2387600"/>
          </a:xfrm>
        </p:spPr>
        <p:txBody>
          <a:bodyPr>
            <a:normAutofit/>
          </a:bodyPr>
          <a:lstStyle/>
          <a:p>
            <a:pPr algn="l"/>
            <a:r>
              <a:rPr lang="en-US" sz="5000" dirty="0">
                <a:latin typeface="Helvetica Neue Light" charset="0"/>
                <a:ea typeface="Helvetica Neue Light" charset="0"/>
                <a:cs typeface="Helvetica Neue Light" charset="0"/>
              </a:rPr>
              <a:t>Problem session prep - 2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91542"/>
            <a:ext cx="9560767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Natalie Nelson, PhD, Biological and Agricultural Engineering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BAE 495/590: Applied Statistics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. &amp; Ag. Data Analysis</a:t>
            </a:r>
          </a:p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January 26, 2018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35" y="6171293"/>
            <a:ext cx="1788160" cy="5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8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2064" y="609342"/>
            <a:ext cx="1094536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5800" b="1" dirty="0">
                <a:latin typeface="Helvetica Neue Light" charset="0"/>
                <a:ea typeface="Helvetica Neue Light" charset="0"/>
                <a:cs typeface="Helvetica Neue Light" charset="0"/>
              </a:rPr>
              <a:t>Let’s look at the Cheat Sheet</a:t>
            </a:r>
            <a:endParaRPr lang="en-US" sz="5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B5297-F3A6-E64D-BB96-56A79440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" y="1700750"/>
            <a:ext cx="7337735" cy="50292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EE410-7A57-EF4E-B95E-0B8376D6D838}"/>
              </a:ext>
            </a:extLst>
          </p:cNvPr>
          <p:cNvSpPr txBox="1"/>
          <p:nvPr/>
        </p:nvSpPr>
        <p:spPr>
          <a:xfrm>
            <a:off x="8311896" y="3831336"/>
            <a:ext cx="3767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Available at: https://</a:t>
            </a:r>
            <a:r>
              <a:rPr lang="en-US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www.rstudio.com</a:t>
            </a: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/resources/</a:t>
            </a:r>
            <a:r>
              <a:rPr lang="en-US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cheatsheets</a:t>
            </a: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A66F2C-10E0-164A-9468-B2DE22981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810" y="4932680"/>
            <a:ext cx="1587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103166" y="1659795"/>
            <a:ext cx="8296907" cy="38540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>
              <a:buAutoNum type="romanUcPeriod"/>
            </a:pPr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Clarification of points from data visualization lecture</a:t>
            </a:r>
          </a:p>
          <a:p>
            <a:pPr marL="857250" indent="-857250">
              <a:buAutoNum type="romanUcPeriod"/>
            </a:pP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57250" indent="-857250">
              <a:buAutoNum type="romanUcPeriod"/>
            </a:pPr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ggplot2</a:t>
            </a:r>
          </a:p>
          <a:p>
            <a:pPr marL="857250" indent="-857250">
              <a:buAutoNum type="romanUcPeriod"/>
            </a:pP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57250" indent="-857250">
              <a:buAutoNum type="romanUcPeriod"/>
            </a:pPr>
            <a: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  <a:t>Continuous vs. discrete data	</a:t>
            </a:r>
            <a:br>
              <a:rPr lang="en-US" sz="40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40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77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27689" y="727584"/>
            <a:ext cx="869947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b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Considerations to make when using color ramps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Equal changes on ramp ≠ equal changes in value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50" y="1635525"/>
            <a:ext cx="6273779" cy="4134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52329" y="3023809"/>
            <a:ext cx="2315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 dirty="0">
                <a:latin typeface="Helvetica"/>
                <a:cs typeface="Helvetica"/>
              </a:rPr>
              <a:t>Using a 10% - 90% black avoids this issue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37858" y="6550276"/>
            <a:ext cx="7130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"/>
                <a:cs typeface="Helvetica"/>
              </a:rPr>
              <a:t>Wong (2011), </a:t>
            </a:r>
            <a:r>
              <a:rPr lang="en-US" sz="1200" i="1" dirty="0">
                <a:latin typeface="Helvetica"/>
                <a:cs typeface="Helvetica"/>
              </a:rPr>
              <a:t>Nature Methods</a:t>
            </a:r>
            <a:endParaRPr lang="en-US" sz="12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9671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336E81-86B5-AD4C-849A-EAB2A758D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50" y="165100"/>
            <a:ext cx="81407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07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3152" y="1966277"/>
            <a:ext cx="2813304" cy="1325563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0" b="1" dirty="0">
                <a:latin typeface="Helvetica Neue Light" charset="0"/>
                <a:ea typeface="Helvetica Neue Light" charset="0"/>
                <a:cs typeface="Helvetica Neue Light" charset="0"/>
              </a:rPr>
              <a:t>ggplot2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60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2000" dirty="0">
                <a:latin typeface="Helvetica Neue Light" charset="0"/>
                <a:ea typeface="Helvetica Neue Light" charset="0"/>
                <a:cs typeface="Helvetica Neue Light" charset="0"/>
              </a:rPr>
              <a:t>Leading data visualization package in 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A69905-E8B3-3544-918D-A4A8D18D005F}"/>
              </a:ext>
            </a:extLst>
          </p:cNvPr>
          <p:cNvSpPr txBox="1"/>
          <p:nvPr/>
        </p:nvSpPr>
        <p:spPr>
          <a:xfrm>
            <a:off x="8851392" y="6499372"/>
            <a:ext cx="334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>
                <a:latin typeface="Helvetica Neue Light" charset="0"/>
                <a:ea typeface="Helvetica Neue Light" charset="0"/>
                <a:cs typeface="Helvetica Neue Light" charset="0"/>
              </a:rPr>
              <a:t>RStudio</a:t>
            </a:r>
            <a:r>
              <a:rPr 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 Data Visualization Cheat Sheet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9E197-BAA7-3D48-BC18-25A36DE1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348" y="0"/>
            <a:ext cx="6634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80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275CB-A986-B24F-AAA9-6A633BFE0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69" y="1664208"/>
            <a:ext cx="8581247" cy="4965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E75594-0BF3-3242-AC10-EF2021EE2CE2}"/>
              </a:ext>
            </a:extLst>
          </p:cNvPr>
          <p:cNvSpPr txBox="1"/>
          <p:nvPr/>
        </p:nvSpPr>
        <p:spPr>
          <a:xfrm>
            <a:off x="1630680" y="201299"/>
            <a:ext cx="10237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ggplot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(d,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aes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(x = , y = 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Helvetica Neue Light" charset="0"/>
                <a:ea typeface="Helvetica Neue Light" charset="0"/>
                <a:cs typeface="Helvetica Neue Light" charset="0"/>
              </a:rPr>
              <a:t>ggplot</a:t>
            </a:r>
            <a:r>
              <a:rPr lang="en-US" sz="2000" b="1" dirty="0">
                <a:latin typeface="Helvetica Neue Light" charset="0"/>
                <a:ea typeface="Helvetica Neue Light" charset="0"/>
                <a:cs typeface="Helvetica Neue Light" charset="0"/>
              </a:rPr>
              <a:t>()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calls your base plot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Helvetica Neue Light" charset="0"/>
                <a:ea typeface="Helvetica Neue Light" charset="0"/>
                <a:cs typeface="Helvetica Neue Light" charset="0"/>
              </a:rPr>
              <a:t>aes</a:t>
            </a:r>
            <a:r>
              <a:rPr lang="en-US" sz="2000" b="1" dirty="0">
                <a:latin typeface="Helvetica Neue Light" charset="0"/>
                <a:ea typeface="Helvetica Neue Light" charset="0"/>
                <a:cs typeface="Helvetica Neue Light" charset="0"/>
              </a:rPr>
              <a:t>()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stands for </a:t>
            </a:r>
            <a:r>
              <a:rPr lang="en-US" sz="2000" b="1" i="1" dirty="0">
                <a:latin typeface="Helvetica Neue Light" charset="0"/>
                <a:ea typeface="Helvetica Neue Light" charset="0"/>
                <a:cs typeface="Helvetica Neue Light" charset="0"/>
              </a:rPr>
              <a:t>aesthetics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– this is how you tell your function how your variables should be mapped to your visualization</a:t>
            </a:r>
            <a:endParaRPr lang="en-US" sz="20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E75594-0BF3-3242-AC10-EF2021EE2CE2}"/>
              </a:ext>
            </a:extLst>
          </p:cNvPr>
          <p:cNvSpPr txBox="1"/>
          <p:nvPr/>
        </p:nvSpPr>
        <p:spPr>
          <a:xfrm>
            <a:off x="1630680" y="201299"/>
            <a:ext cx="102372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ggplot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(d,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aes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(x = , y = ))+</a:t>
            </a:r>
          </a:p>
          <a:p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geom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_[style]( 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Helvetica Neue Light" charset="0"/>
                <a:ea typeface="Helvetica Neue Light" charset="0"/>
                <a:cs typeface="Helvetica Neue Light" charset="0"/>
              </a:rPr>
              <a:t>geom</a:t>
            </a:r>
            <a:r>
              <a:rPr lang="en-US" sz="2000" b="1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functions tell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ggplot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which visualization style to use</a:t>
            </a:r>
            <a:endParaRPr lang="en-US" sz="20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FFA12-8697-0D4E-8AAB-4AF8D73F7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1524738"/>
            <a:ext cx="8491318" cy="52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6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E75594-0BF3-3242-AC10-EF2021EE2CE2}"/>
              </a:ext>
            </a:extLst>
          </p:cNvPr>
          <p:cNvSpPr txBox="1"/>
          <p:nvPr/>
        </p:nvSpPr>
        <p:spPr>
          <a:xfrm>
            <a:off x="1630680" y="201299"/>
            <a:ext cx="102372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ggplot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(d,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aes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(x = , y = ))+</a:t>
            </a:r>
          </a:p>
          <a:p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geom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_[style]( )+</a:t>
            </a:r>
          </a:p>
          <a:p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en-US" sz="2000" dirty="0" err="1">
                <a:latin typeface="Helvetica Neue Light" charset="0"/>
                <a:ea typeface="Helvetica Neue Light" charset="0"/>
                <a:cs typeface="Helvetica Neue Light" charset="0"/>
              </a:rPr>
              <a:t>geom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_[style]( )+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Helvetica Neue Light" charset="0"/>
                <a:ea typeface="Helvetica Neue Light" charset="0"/>
                <a:cs typeface="Helvetica Neue Light" charset="0"/>
              </a:rPr>
              <a:t>geom</a:t>
            </a:r>
            <a:r>
              <a:rPr lang="en-US" sz="2000" b="1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>
                <a:latin typeface="Helvetica Neue Light" charset="0"/>
                <a:ea typeface="Helvetica Neue Light" charset="0"/>
                <a:cs typeface="Helvetica Neue Light" charset="0"/>
              </a:rPr>
              <a:t>functions are added to create visualization layers</a:t>
            </a:r>
            <a:endParaRPr lang="en-US" sz="2000" b="1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719288-DFFF-9041-BAB6-048489A59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680" y="1524738"/>
            <a:ext cx="8392951" cy="533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12064" y="609342"/>
            <a:ext cx="1094536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5800" b="1" dirty="0">
                <a:latin typeface="Helvetica Neue Light" charset="0"/>
                <a:ea typeface="Helvetica Neue Light" charset="0"/>
                <a:cs typeface="Helvetica Neue Light" charset="0"/>
              </a:rPr>
              <a:t>Discrete vs. continuous data</a:t>
            </a:r>
            <a:endParaRPr lang="en-US" sz="5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1EED1-088E-4645-8253-BD76CCFBDF6D}"/>
              </a:ext>
            </a:extLst>
          </p:cNvPr>
          <p:cNvSpPr txBox="1"/>
          <p:nvPr/>
        </p:nvSpPr>
        <p:spPr>
          <a:xfrm>
            <a:off x="512064" y="1974321"/>
            <a:ext cx="1023723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Discrete – finite set of values; data can only take certain values. In R, this includes qualitative data (i.e., </a:t>
            </a:r>
            <a:r>
              <a:rPr lang="en-US" sz="2500" b="1" u="sng" dirty="0">
                <a:latin typeface="Helvetica Neue Light" charset="0"/>
                <a:ea typeface="Helvetica Neue Light" charset="0"/>
                <a:cs typeface="Helvetica Neue Light" charset="0"/>
              </a:rPr>
              <a:t>factor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 data).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Helvetica Neue Light" charset="0"/>
                <a:ea typeface="Helvetica Neue Light" charset="0"/>
                <a:cs typeface="Helvetica Neue Light" charset="0"/>
              </a:rPr>
              <a:t>Factors can be thought of as categorical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5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5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1"/>
            <a:endParaRPr lang="en-US" sz="25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1"/>
            <a:endParaRPr lang="en-US" sz="2500" b="1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>
                <a:latin typeface="Helvetica Neue Light" charset="0"/>
                <a:ea typeface="Helvetica Neue Light" charset="0"/>
                <a:cs typeface="Helvetica Neue Light" charset="0"/>
              </a:rPr>
              <a:t>Continuous – infinite set of values; data can take any value in a given range. </a:t>
            </a:r>
            <a:r>
              <a:rPr lang="en-US" sz="2500" dirty="0">
                <a:latin typeface="Helvetica Neue Light" charset="0"/>
                <a:ea typeface="Helvetica Neue Light" charset="0"/>
                <a:cs typeface="Helvetica Neue Light" charset="0"/>
              </a:rPr>
              <a:t>In R, these are typically numeric or integer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C2E331-9685-FE41-9B53-7EB3EADAD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54" r="76784"/>
          <a:stretch/>
        </p:blipFill>
        <p:spPr>
          <a:xfrm>
            <a:off x="4737284" y="3221052"/>
            <a:ext cx="1501210" cy="12858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1F91C3-CC4E-E641-ADA7-2D3E4880D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71" t="23609" r="587" b="-2155"/>
          <a:stretch/>
        </p:blipFill>
        <p:spPr>
          <a:xfrm>
            <a:off x="4296300" y="5430362"/>
            <a:ext cx="2383178" cy="13112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0A8626-A997-424A-B949-3F1FBCF5CCBE}"/>
              </a:ext>
            </a:extLst>
          </p:cNvPr>
          <p:cNvSpPr txBox="1"/>
          <p:nvPr/>
        </p:nvSpPr>
        <p:spPr>
          <a:xfrm>
            <a:off x="8851392" y="6499372"/>
            <a:ext cx="3340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Helvetica Neue Light" charset="0"/>
                <a:ea typeface="Helvetica Neue Light" charset="0"/>
                <a:cs typeface="Helvetica Neue Light" charset="0"/>
              </a:rPr>
              <a:t>Images from UX Magazine</a:t>
            </a:r>
          </a:p>
        </p:txBody>
      </p:sp>
    </p:spTree>
    <p:extLst>
      <p:ext uri="{BB962C8B-B14F-4D97-AF65-F5344CB8AC3E}">
        <p14:creationId xmlns:p14="http://schemas.microsoft.com/office/powerpoint/2010/main" val="4272635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</TotalTime>
  <Words>323</Words>
  <Application>Microsoft Macintosh PowerPoint</Application>
  <PresentationFormat>Widescreen</PresentationFormat>
  <Paragraphs>40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Neue Light</vt:lpstr>
      <vt:lpstr>Office Theme</vt:lpstr>
      <vt:lpstr>Problem session prep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and reproducible science for the curious non-user</dc:title>
  <dc:creator>Natalie Nelson</dc:creator>
  <cp:lastModifiedBy>Natalie Nelson</cp:lastModifiedBy>
  <cp:revision>309</cp:revision>
  <cp:lastPrinted>2018-01-19T17:19:04Z</cp:lastPrinted>
  <dcterms:created xsi:type="dcterms:W3CDTF">2017-11-02T01:42:22Z</dcterms:created>
  <dcterms:modified xsi:type="dcterms:W3CDTF">2018-01-26T15:40:28Z</dcterms:modified>
</cp:coreProperties>
</file>